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85" r:id="rId3"/>
    <p:sldId id="286" r:id="rId4"/>
    <p:sldId id="296" r:id="rId5"/>
    <p:sldId id="287" r:id="rId6"/>
    <p:sldId id="297" r:id="rId7"/>
    <p:sldId id="288" r:id="rId8"/>
    <p:sldId id="294" r:id="rId9"/>
    <p:sldId id="298" r:id="rId10"/>
    <p:sldId id="299" r:id="rId11"/>
    <p:sldId id="289" r:id="rId12"/>
    <p:sldId id="258" r:id="rId13"/>
    <p:sldId id="290" r:id="rId14"/>
    <p:sldId id="292" r:id="rId15"/>
    <p:sldId id="293" r:id="rId16"/>
    <p:sldId id="28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CBECE0-2BF8-47A4-A785-4B30DA8ED878}">
  <a:tblStyle styleId="{EBCBECE0-2BF8-47A4-A785-4B30DA8ED87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3"/>
    <p:restoredTop sz="95249"/>
  </p:normalViewPr>
  <p:slideViewPr>
    <p:cSldViewPr snapToGrid="0" snapToObjects="1">
      <p:cViewPr>
        <p:scale>
          <a:sx n="140" d="100"/>
          <a:sy n="140" d="100"/>
        </p:scale>
        <p:origin x="14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514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85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2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772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05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0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49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470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52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1" y="-15575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7" cy="11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4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6" y="20481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3" y="4114876"/>
            <a:ext cx="1037699" cy="1037699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" name="Shape 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699" cy="10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699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3" y="-1807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49" y="-6119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49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49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49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49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4" y="-9555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49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0" y="1019175"/>
            <a:ext cx="5143499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2563115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5004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8"/>
            <a:ext cx="971700" cy="9713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7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5" y="30853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0" y="2057450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1" y="-15575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7" cy="11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4"/>
            <a:ext cx="2057399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1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6" y="2048176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699" cy="10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699" cy="10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3" y="-18074"/>
            <a:ext cx="1037699" cy="103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699" cy="10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49" y="-611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 flipH="1">
            <a:off x="2000249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3028949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5086349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6115049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7974" y="-9555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4057649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2507334" y="5004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4566117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1583350"/>
            <a:ext cx="51147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D778A"/>
              </a:buClr>
              <a:buSzPct val="100000"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2611454"/>
            <a:ext cx="51147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7198A9"/>
              </a:buClr>
              <a:buSzPct val="1000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7" y="4615400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5"/>
            <a:ext cx="1863360" cy="186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1858485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213335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284049" y="8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" y="4212883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65163" y="4212880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818875" y="0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748093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7519838" y="241964"/>
            <a:ext cx="446725" cy="446699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3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8"/>
            <a:ext cx="933084" cy="93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88" y="12"/>
            <a:ext cx="932999" cy="9329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210900" y="1862680"/>
            <a:ext cx="932999" cy="9329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210892" y="930218"/>
            <a:ext cx="932999" cy="9329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286" y="3743869"/>
            <a:ext cx="932999" cy="9329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292" y="4676847"/>
            <a:ext cx="466499" cy="4664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-300" y="3743866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8677502" y="2798990"/>
            <a:ext cx="466499" cy="466499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277743" y="0"/>
            <a:ext cx="466499" cy="4664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8431832" y="1151245"/>
            <a:ext cx="490564" cy="490564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4" cy="103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79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3" y="2072329"/>
            <a:ext cx="1037699" cy="1037699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106244" y="3108512"/>
            <a:ext cx="1037699" cy="1037699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70023" y="1"/>
            <a:ext cx="1037699" cy="1037699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" y="4105794"/>
            <a:ext cx="1037699" cy="1037699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690" y="410579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51322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87465" y="2583740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7332941" y="269800"/>
            <a:ext cx="498130" cy="498101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281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3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399" cy="27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EDBE0"/>
              </a:buClr>
              <a:buSzPct val="1000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CEDBE0"/>
              </a:buClr>
              <a:buSzPct val="1000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4D778A"/>
              </a:buClr>
              <a:buSzPct val="100000"/>
              <a:buFont typeface="Muli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info@khabexpor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g3cKh4hJkc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ulikov.da@gmail.com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info@khabexpor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Международный молодежный </a:t>
            </a:r>
            <a:br>
              <a:rPr lang="ru-RU" dirty="0" smtClean="0"/>
            </a:br>
            <a:r>
              <a:rPr lang="ru-RU" dirty="0" smtClean="0"/>
              <a:t>бизнес форум стран АТР</a:t>
            </a:r>
            <a:br>
              <a:rPr lang="ru-RU" dirty="0" smtClean="0"/>
            </a:br>
            <a:r>
              <a:rPr lang="ru-RU" sz="1200" dirty="0" smtClean="0"/>
              <a:t>Хабаровск, 30 сентября-2 октября 2016</a:t>
            </a:r>
            <a:endParaRPr lang="en" sz="12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3071674"/>
            <a:ext cx="2071800" cy="207182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21" y="-18288"/>
            <a:ext cx="1040285" cy="104028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4114681"/>
            <a:ext cx="1031008" cy="102881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4114680"/>
            <a:ext cx="1028819" cy="102881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1380743" y="695677"/>
            <a:ext cx="5843017" cy="40409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800" dirty="0" smtClean="0"/>
              <a:t>Министерство экономического развития и инвестиций Хабаровского края</a:t>
            </a:r>
            <a:br>
              <a:rPr lang="ru-RU" sz="800" dirty="0" smtClean="0"/>
            </a:br>
            <a:r>
              <a:rPr lang="ru-RU" sz="800" dirty="0" smtClean="0"/>
              <a:t>Министерство инвестиционной, земельно-имущественной политики </a:t>
            </a:r>
            <a:r>
              <a:rPr lang="ru-RU" sz="800" dirty="0"/>
              <a:t>Хабаровского края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>Руководитель </a:t>
            </a:r>
            <a:r>
              <a:rPr lang="ru-RU" sz="800" dirty="0" smtClean="0"/>
              <a:t>Агентства </a:t>
            </a:r>
            <a:r>
              <a:rPr lang="ru-RU" sz="800" dirty="0"/>
              <a:t>инвестиций и развития Хабаровского </a:t>
            </a:r>
            <a:r>
              <a:rPr lang="ru-RU" sz="800" dirty="0" smtClean="0"/>
              <a:t>края</a:t>
            </a:r>
            <a:br>
              <a:rPr lang="ru-RU" sz="800" dirty="0" smtClean="0"/>
            </a:br>
            <a:r>
              <a:rPr lang="ru-RU" sz="800" dirty="0" smtClean="0"/>
              <a:t> Краевой </a:t>
            </a:r>
            <a:r>
              <a:rPr lang="ru-RU" sz="800" dirty="0"/>
              <a:t>центр содействия </a:t>
            </a:r>
            <a:r>
              <a:rPr lang="ru-RU" sz="800" dirty="0" smtClean="0"/>
              <a:t>предпринимательству</a:t>
            </a:r>
            <a:br>
              <a:rPr lang="ru-RU" sz="800" dirty="0" smtClean="0"/>
            </a:br>
            <a:r>
              <a:rPr lang="ru-RU" sz="800" dirty="0" smtClean="0"/>
              <a:t>Представитель </a:t>
            </a:r>
            <a:r>
              <a:rPr lang="ru-RU" sz="800" dirty="0"/>
              <a:t>Центр поддержки и развития экспорта Хабаровского края </a:t>
            </a:r>
            <a:br>
              <a:rPr lang="ru-RU" sz="800" dirty="0"/>
            </a:br>
            <a:r>
              <a:rPr lang="ru-RU" sz="800" dirty="0"/>
              <a:t> Представитель Агентства содействия инвесторам и разработчикам, Хабаровск</a:t>
            </a:r>
            <a:br>
              <a:rPr lang="ru-RU" sz="800" dirty="0"/>
            </a:br>
            <a:r>
              <a:rPr lang="ru-RU" sz="800" dirty="0"/>
              <a:t>Представитель Фонда поддержки малого бизнеса Хабаровск</a:t>
            </a:r>
            <a:br>
              <a:rPr lang="ru-RU" sz="800" dirty="0"/>
            </a:br>
            <a:r>
              <a:rPr lang="ru-RU" sz="800" dirty="0"/>
              <a:t>Дальневосточное агентство содействия инновациям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Представители министерств и агентств по привлечению инвестиций в других регионах Дальнего Востока</a:t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Акунин Виктор. </a:t>
            </a:r>
            <a:r>
              <a:rPr lang="ru-RU" sz="800" dirty="0" smtClean="0"/>
              <a:t>Руководитель </a:t>
            </a:r>
            <a:r>
              <a:rPr lang="ru-RU" sz="800" dirty="0"/>
              <a:t>Приморского отделения Всероссийской Общественной Организации Инвестиционная Россия. Организация работает с 2014 года.  Рассказать о том как использовать нашу платформу, возможно подписать соглашение о информационном партнерстве. </a:t>
            </a:r>
            <a:r>
              <a:rPr lang="ru-RU" sz="800" dirty="0" err="1" smtClean="0"/>
              <a:t>investros.ru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Бизнес-инкубатор </a:t>
            </a:r>
            <a:r>
              <a:rPr lang="ru-RU" sz="800" dirty="0" smtClean="0"/>
              <a:t>Якутии</a:t>
            </a:r>
            <a:br>
              <a:rPr lang="ru-RU" sz="800" dirty="0" smtClean="0"/>
            </a:br>
            <a:r>
              <a:rPr lang="ru-RU" sz="800" dirty="0" smtClean="0"/>
              <a:t>Наталия Суслова. </a:t>
            </a:r>
            <a:r>
              <a:rPr lang="ru-RU" sz="800" smtClean="0"/>
              <a:t>Руководитель Хабаровского </a:t>
            </a:r>
            <a:r>
              <a:rPr lang="ru-RU" sz="800" dirty="0" smtClean="0"/>
              <a:t>отделения </a:t>
            </a:r>
            <a:r>
              <a:rPr lang="ru-RU" sz="800" dirty="0"/>
              <a:t>Всероссийской Общественной Организации Инвестиционная Россия.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ru-RU" sz="800" dirty="0" smtClean="0"/>
              <a:t>Евгений Колесов. Эксперт по Китаю</a:t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endParaRPr lang="pt-BR" sz="800" dirty="0">
              <a:hlinkClick r:id="rId3"/>
            </a:endParaRPr>
          </a:p>
        </p:txBody>
      </p:sp>
      <p:grpSp>
        <p:nvGrpSpPr>
          <p:cNvPr id="5" name="Shape 690"/>
          <p:cNvGrpSpPr/>
          <p:nvPr/>
        </p:nvGrpSpPr>
        <p:grpSpPr>
          <a:xfrm>
            <a:off x="432283" y="695677"/>
            <a:ext cx="328515" cy="291863"/>
            <a:chOff x="5292575" y="3681900"/>
            <a:chExt cx="420150" cy="373275"/>
          </a:xfrm>
        </p:grpSpPr>
        <p:sp>
          <p:nvSpPr>
            <p:cNvPr id="6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Shape 276"/>
          <p:cNvSpPr txBox="1">
            <a:spLocks/>
          </p:cNvSpPr>
          <p:nvPr/>
        </p:nvSpPr>
        <p:spPr>
          <a:xfrm>
            <a:off x="596541" y="89558"/>
            <a:ext cx="5421000" cy="701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Font typeface="Muli"/>
              <a:buNone/>
            </a:pPr>
            <a:r>
              <a:rPr lang="ru-RU" sz="2800" b="1" dirty="0" smtClean="0"/>
              <a:t>Ожидаемые эксперты</a:t>
            </a:r>
          </a:p>
        </p:txBody>
      </p:sp>
    </p:spTree>
    <p:extLst>
      <p:ext uri="{BB962C8B-B14F-4D97-AF65-F5344CB8AC3E}">
        <p14:creationId xmlns:p14="http://schemas.microsoft.com/office/powerpoint/2010/main" val="479834853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2014575" y="1158435"/>
            <a:ext cx="5114700" cy="7345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5</a:t>
            </a:r>
            <a:r>
              <a:rPr lang="en" dirty="0" smtClean="0"/>
              <a:t>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Предыдущий опыт подобных мероприятий</a:t>
            </a:r>
            <a:endParaRPr lang="en" dirty="0"/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1"/>
          </p:nvPr>
        </p:nvSpPr>
        <p:spPr>
          <a:xfrm>
            <a:off x="1453896" y="1962230"/>
            <a:ext cx="6108191" cy="196969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200" dirty="0"/>
              <a:t>В качестве исполнителя полного цикла:</a:t>
            </a:r>
          </a:p>
          <a:p>
            <a:pPr marL="171450" indent="-171450" algn="just">
              <a:buFont typeface="Arial" charset="0"/>
              <a:buChar char="•"/>
            </a:pPr>
            <a:endParaRPr lang="ru-RU" sz="1200" dirty="0" smtClean="0"/>
          </a:p>
          <a:p>
            <a:pPr marL="171450" indent="-171450" algn="just">
              <a:buFont typeface="Arial" charset="0"/>
              <a:buChar char="•"/>
            </a:pPr>
            <a:r>
              <a:rPr lang="ru-RU" sz="1200" dirty="0"/>
              <a:t>Молодежный бизнес форум, 2015 (740 чел) – Заказчики Администрация города Хабаровска и Федеральный проект «Ты – Предприниматель»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 dirty="0" smtClean="0"/>
              <a:t>Международный </a:t>
            </a:r>
            <a:r>
              <a:rPr lang="ru-RU" sz="1200" dirty="0"/>
              <a:t>молодежный бизнес форум, </a:t>
            </a:r>
            <a:r>
              <a:rPr lang="ru-RU" sz="1200" dirty="0" smtClean="0"/>
              <a:t>3 </a:t>
            </a:r>
            <a:r>
              <a:rPr lang="ru-RU" sz="1200" dirty="0"/>
              <a:t>форума с 2012 по </a:t>
            </a:r>
            <a:r>
              <a:rPr lang="ru-RU" sz="1200" dirty="0" smtClean="0"/>
              <a:t>2013 </a:t>
            </a:r>
            <a:r>
              <a:rPr lang="ru-RU" sz="1200" dirty="0"/>
              <a:t>(до </a:t>
            </a:r>
            <a:r>
              <a:rPr lang="ru-RU" sz="1200" dirty="0" smtClean="0"/>
              <a:t>700 </a:t>
            </a:r>
            <a:r>
              <a:rPr lang="ru-RU" sz="1200" dirty="0"/>
              <a:t>чел</a:t>
            </a:r>
            <a:r>
              <a:rPr lang="ru-RU" sz="1200" dirty="0" smtClean="0"/>
              <a:t>) с участием делегаций из Японии, Республики Корея, КНР и Канады – Заказчик Администрация города Хабаровска</a:t>
            </a:r>
          </a:p>
          <a:p>
            <a:pPr marL="171450" indent="-171450" algn="just">
              <a:buFont typeface="Arial" charset="0"/>
              <a:buChar char="•"/>
            </a:pPr>
            <a:r>
              <a:rPr lang="ru-RU" sz="1200" dirty="0" smtClean="0"/>
              <a:t>Хабаровская </a:t>
            </a:r>
            <a:r>
              <a:rPr lang="ru-RU" sz="1200" dirty="0"/>
              <a:t>краевая конференция предпринимателей 2014 (500 чел</a:t>
            </a:r>
            <a:r>
              <a:rPr lang="ru-RU" sz="1200" dirty="0" smtClean="0"/>
              <a:t>) – Заказчик Министерство экономики и инвестиционного развития Хабаровского края</a:t>
            </a:r>
            <a:endParaRPr lang="ru-RU" sz="1200" dirty="0"/>
          </a:p>
          <a:p>
            <a:pPr marL="171450" indent="-171450" algn="just">
              <a:buFont typeface="Arial" charset="0"/>
              <a:buChar char="•"/>
            </a:pPr>
            <a:r>
              <a:rPr lang="ru-RU" sz="1200" dirty="0"/>
              <a:t>Целый ряд деловых конференций с численностью 100-130 чел - 2012-2014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1" y="-19540"/>
            <a:ext cx="1043249" cy="103944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4114681"/>
            <a:ext cx="1031008" cy="1028819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4114680"/>
            <a:ext cx="1028819" cy="1028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-8912"/>
            <a:ext cx="1028820" cy="1028820"/>
          </a:xfrm>
          <a:prstGeom prst="rect">
            <a:avLst/>
          </a:prstGeom>
        </p:spPr>
      </p:pic>
      <p:grpSp>
        <p:nvGrpSpPr>
          <p:cNvPr id="8" name="Shape 574"/>
          <p:cNvGrpSpPr/>
          <p:nvPr/>
        </p:nvGrpSpPr>
        <p:grpSpPr>
          <a:xfrm>
            <a:off x="7229760" y="1189611"/>
            <a:ext cx="332327" cy="336119"/>
            <a:chOff x="5290150" y="1636700"/>
            <a:chExt cx="425025" cy="429875"/>
          </a:xfrm>
        </p:grpSpPr>
        <p:sp>
          <p:nvSpPr>
            <p:cNvPr id="9" name="Shape 575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76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069769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0"/>
            <a:ext cx="3209544" cy="2140364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02" y="1852385"/>
            <a:ext cx="3749068" cy="2500159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-3301"/>
            <a:ext cx="3209544" cy="214036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" y="2135849"/>
            <a:ext cx="4510067" cy="300765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88" y="3643952"/>
            <a:ext cx="3730282" cy="149954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44992"/>
            <a:ext cx="894520" cy="1594903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041"/>
            <a:ext cx="895317" cy="1031951"/>
          </a:xfrm>
          <a:prstGeom prst="rect">
            <a:avLst/>
          </a:prstGeom>
        </p:spPr>
      </p:pic>
      <p:grpSp>
        <p:nvGrpSpPr>
          <p:cNvPr id="12" name="Shape 497"/>
          <p:cNvGrpSpPr/>
          <p:nvPr/>
        </p:nvGrpSpPr>
        <p:grpSpPr>
          <a:xfrm>
            <a:off x="273953" y="410610"/>
            <a:ext cx="346616" cy="288521"/>
            <a:chOff x="1247825" y="322750"/>
            <a:chExt cx="443300" cy="369000"/>
          </a:xfrm>
        </p:grpSpPr>
        <p:sp>
          <p:nvSpPr>
            <p:cNvPr id="13" name="Shape 498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0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0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0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hape 639"/>
          <p:cNvGrpSpPr/>
          <p:nvPr/>
        </p:nvGrpSpPr>
        <p:grpSpPr>
          <a:xfrm>
            <a:off x="493776" y="212760"/>
            <a:ext cx="360885" cy="341846"/>
            <a:chOff x="2583100" y="2973775"/>
            <a:chExt cx="461550" cy="437200"/>
          </a:xfrm>
        </p:grpSpPr>
        <p:sp>
          <p:nvSpPr>
            <p:cNvPr id="9" name="Shape 6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4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340"/>
          <p:cNvSpPr txBox="1">
            <a:spLocks/>
          </p:cNvSpPr>
          <p:nvPr/>
        </p:nvSpPr>
        <p:spPr>
          <a:xfrm>
            <a:off x="947023" y="80232"/>
            <a:ext cx="2893457" cy="62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b="1" dirty="0" smtClean="0">
                <a:solidFill>
                  <a:srgbClr val="7198A9"/>
                </a:solidFill>
                <a:latin typeface="Arvo"/>
                <a:ea typeface="Arvo"/>
                <a:cs typeface="Arvo"/>
              </a:rPr>
              <a:t>Видеоролик о </a:t>
            </a:r>
            <a:r>
              <a:rPr lang="en-US" b="1" dirty="0" smtClean="0">
                <a:solidFill>
                  <a:srgbClr val="7198A9"/>
                </a:solidFill>
                <a:latin typeface="Arvo"/>
                <a:ea typeface="Arvo"/>
                <a:cs typeface="Arvo"/>
              </a:rPr>
              <a:t>IV </a:t>
            </a:r>
            <a:r>
              <a:rPr lang="ru-RU" b="1" dirty="0">
                <a:solidFill>
                  <a:srgbClr val="7198A9"/>
                </a:solidFill>
                <a:latin typeface="Arvo"/>
                <a:ea typeface="Arvo"/>
                <a:cs typeface="Arvo"/>
              </a:rPr>
              <a:t>Ф</a:t>
            </a:r>
            <a:r>
              <a:rPr lang="ru-RU" b="1" dirty="0" smtClean="0">
                <a:solidFill>
                  <a:srgbClr val="7198A9"/>
                </a:solidFill>
                <a:latin typeface="Arvo"/>
                <a:ea typeface="Arvo"/>
                <a:cs typeface="Arvo"/>
              </a:rPr>
              <a:t>оруме</a:t>
            </a:r>
            <a:endParaRPr lang="en" b="1" dirty="0">
              <a:solidFill>
                <a:srgbClr val="7198A9"/>
              </a:solidFill>
              <a:latin typeface="Arvo"/>
              <a:ea typeface="Arvo"/>
              <a:cs typeface="Arv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3896" y="2070390"/>
            <a:ext cx="55370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hlinkClick r:id="rId3"/>
              </a:rPr>
              <a:t>https://</a:t>
            </a:r>
            <a:r>
              <a:rPr lang="ru-RU" sz="3200" dirty="0" smtClean="0">
                <a:hlinkClick r:id="rId3"/>
              </a:rPr>
              <a:t>youtu.be/g3cKh4hJkcc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45157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hape 639"/>
          <p:cNvGrpSpPr/>
          <p:nvPr/>
        </p:nvGrpSpPr>
        <p:grpSpPr>
          <a:xfrm>
            <a:off x="493776" y="212760"/>
            <a:ext cx="360885" cy="341846"/>
            <a:chOff x="2583100" y="2973775"/>
            <a:chExt cx="461550" cy="437200"/>
          </a:xfrm>
        </p:grpSpPr>
        <p:sp>
          <p:nvSpPr>
            <p:cNvPr id="9" name="Shape 6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4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" name="Shape 340"/>
          <p:cNvSpPr txBox="1">
            <a:spLocks/>
          </p:cNvSpPr>
          <p:nvPr/>
        </p:nvSpPr>
        <p:spPr>
          <a:xfrm>
            <a:off x="4309989" y="1187850"/>
            <a:ext cx="2136531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>
                <a:solidFill>
                  <a:srgbClr val="7198A9"/>
                </a:solidFill>
                <a:latin typeface="Arvo"/>
                <a:ea typeface="Arvo"/>
                <a:cs typeface="Arvo"/>
              </a:rPr>
              <a:t>Из отзывов о форуме</a:t>
            </a:r>
            <a:endParaRPr lang="en" dirty="0">
              <a:solidFill>
                <a:srgbClr val="7198A9"/>
              </a:solidFill>
              <a:latin typeface="Arvo"/>
              <a:ea typeface="Arvo"/>
              <a:cs typeface="Arvo"/>
            </a:endParaRPr>
          </a:p>
        </p:txBody>
      </p:sp>
      <p:sp>
        <p:nvSpPr>
          <p:cNvPr id="11" name="Shape 341"/>
          <p:cNvSpPr txBox="1">
            <a:spLocks/>
          </p:cNvSpPr>
          <p:nvPr/>
        </p:nvSpPr>
        <p:spPr>
          <a:xfrm>
            <a:off x="4310000" y="1809750"/>
            <a:ext cx="1986899" cy="24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i="1" dirty="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«Результатом посещения форума стал мой собственный бизнес»</a:t>
            </a:r>
            <a:endParaRPr lang="en" i="1" dirty="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" name="Shape 340"/>
          <p:cNvSpPr txBox="1">
            <a:spLocks/>
          </p:cNvSpPr>
          <p:nvPr/>
        </p:nvSpPr>
        <p:spPr>
          <a:xfrm>
            <a:off x="4309989" y="3011725"/>
            <a:ext cx="19868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r"/>
            <a:r>
              <a:rPr lang="ru-RU" sz="1200" dirty="0" smtClean="0"/>
              <a:t>Анастасия, предприниматель</a:t>
            </a:r>
            <a:endParaRPr lang="en" sz="1200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9896" cy="3747592"/>
          </a:xfrm>
          <a:prstGeom prst="rect">
            <a:avLst/>
          </a:prstGeom>
        </p:spPr>
      </p:pic>
      <p:grpSp>
        <p:nvGrpSpPr>
          <p:cNvPr id="12" name="Shape 585"/>
          <p:cNvGrpSpPr/>
          <p:nvPr/>
        </p:nvGrpSpPr>
        <p:grpSpPr>
          <a:xfrm>
            <a:off x="3846400" y="1471716"/>
            <a:ext cx="357074" cy="338034"/>
            <a:chOff x="6618700" y="1635475"/>
            <a:chExt cx="456675" cy="432325"/>
          </a:xfrm>
        </p:grpSpPr>
        <p:sp>
          <p:nvSpPr>
            <p:cNvPr id="15" name="Shape 586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58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58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58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59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48290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309989" y="1187850"/>
            <a:ext cx="1986899" cy="6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Из отзывов о форуме</a:t>
            </a:r>
            <a:endParaRPr lang="en" dirty="0"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310000" y="1809750"/>
            <a:ext cx="1986899" cy="24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400" i="1" dirty="0" smtClean="0"/>
              <a:t>«Этот форум показал, что я занимаюсь какой-то «фигней» и надо срочно перезагрузиться и перезапуститься»</a:t>
            </a:r>
            <a:endParaRPr lang="en" sz="1400" i="1" dirty="0"/>
          </a:p>
        </p:txBody>
      </p:sp>
      <p:sp>
        <p:nvSpPr>
          <p:cNvPr id="5" name="Shape 340"/>
          <p:cNvSpPr txBox="1">
            <a:spLocks/>
          </p:cNvSpPr>
          <p:nvPr/>
        </p:nvSpPr>
        <p:spPr>
          <a:xfrm>
            <a:off x="4309989" y="3621450"/>
            <a:ext cx="19868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7198A9"/>
              </a:buClr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r"/>
            <a:r>
              <a:rPr lang="ru-RU" dirty="0" smtClean="0"/>
              <a:t>Артем, предприниматель</a:t>
            </a:r>
            <a:endParaRPr lang="en" dirty="0"/>
          </a:p>
        </p:txBody>
      </p:sp>
      <p:grpSp>
        <p:nvGrpSpPr>
          <p:cNvPr id="18" name="Shape 585"/>
          <p:cNvGrpSpPr/>
          <p:nvPr/>
        </p:nvGrpSpPr>
        <p:grpSpPr>
          <a:xfrm>
            <a:off x="3793270" y="1329783"/>
            <a:ext cx="357074" cy="338034"/>
            <a:chOff x="6618700" y="1635475"/>
            <a:chExt cx="456675" cy="432325"/>
          </a:xfrm>
        </p:grpSpPr>
        <p:sp>
          <p:nvSpPr>
            <p:cNvPr id="19" name="Shape 586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58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58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58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59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06982" cy="36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92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subTitle" idx="4294967295"/>
          </p:nvPr>
        </p:nvSpPr>
        <p:spPr>
          <a:xfrm>
            <a:off x="1332321" y="2266996"/>
            <a:ext cx="5421000" cy="158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b="1" dirty="0" smtClean="0"/>
              <a:t>Спасибо</a:t>
            </a:r>
            <a:r>
              <a:rPr lang="en" sz="3600" b="1" dirty="0" smtClean="0"/>
              <a:t> </a:t>
            </a:r>
            <a:r>
              <a:rPr lang="ru-RU" sz="3600" b="1" dirty="0" smtClean="0">
                <a:solidFill>
                  <a:srgbClr val="FAA99C"/>
                </a:solidFill>
              </a:rPr>
              <a:t>за внимание!</a:t>
            </a:r>
            <a:endParaRPr lang="en" sz="3600" b="1" dirty="0">
              <a:solidFill>
                <a:srgbClr val="FAA99C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-RU" sz="1500" dirty="0" smtClean="0"/>
              <a:t>При возникновении вопросов, с удовольствием ответим</a:t>
            </a:r>
            <a:endParaRPr lang="en" sz="1500" dirty="0"/>
          </a:p>
        </p:txBody>
      </p:sp>
      <p:sp>
        <p:nvSpPr>
          <p:cNvPr id="4" name="Shape 300"/>
          <p:cNvSpPr/>
          <p:nvPr/>
        </p:nvSpPr>
        <p:spPr>
          <a:xfrm>
            <a:off x="2792395" y="1809712"/>
            <a:ext cx="295186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" name="Shape 301"/>
          <p:cNvGrpSpPr/>
          <p:nvPr/>
        </p:nvGrpSpPr>
        <p:grpSpPr>
          <a:xfrm>
            <a:off x="1216329" y="1079055"/>
            <a:ext cx="325661" cy="326130"/>
            <a:chOff x="5294400" y="974850"/>
            <a:chExt cx="416500" cy="417100"/>
          </a:xfrm>
        </p:grpSpPr>
        <p:sp>
          <p:nvSpPr>
            <p:cNvPr id="6" name="Shape 302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303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304"/>
          <p:cNvGrpSpPr/>
          <p:nvPr/>
        </p:nvGrpSpPr>
        <p:grpSpPr>
          <a:xfrm>
            <a:off x="1541987" y="1405206"/>
            <a:ext cx="586760" cy="586760"/>
            <a:chOff x="5941025" y="3634400"/>
            <a:chExt cx="467650" cy="467650"/>
          </a:xfrm>
        </p:grpSpPr>
        <p:sp>
          <p:nvSpPr>
            <p:cNvPr id="9" name="Shape 305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06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0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0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0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1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CEDBE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5" name="Shape 311"/>
          <p:cNvGrpSpPr/>
          <p:nvPr/>
        </p:nvGrpSpPr>
        <p:grpSpPr>
          <a:xfrm>
            <a:off x="3087582" y="406056"/>
            <a:ext cx="1075600" cy="1075666"/>
            <a:chOff x="6643075" y="3664250"/>
            <a:chExt cx="407950" cy="407975"/>
          </a:xfrm>
        </p:grpSpPr>
        <p:sp>
          <p:nvSpPr>
            <p:cNvPr id="16" name="Shape 312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13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314"/>
          <p:cNvGrpSpPr/>
          <p:nvPr/>
        </p:nvGrpSpPr>
        <p:grpSpPr>
          <a:xfrm rot="1385783">
            <a:off x="2373882" y="1085006"/>
            <a:ext cx="468581" cy="468555"/>
            <a:chOff x="576250" y="4319400"/>
            <a:chExt cx="442075" cy="442050"/>
          </a:xfrm>
        </p:grpSpPr>
        <p:sp>
          <p:nvSpPr>
            <p:cNvPr id="19" name="Shape 31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31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3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4D77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Shape 319"/>
          <p:cNvSpPr/>
          <p:nvPr/>
        </p:nvSpPr>
        <p:spPr>
          <a:xfrm rot="6304741">
            <a:off x="2915591" y="517111"/>
            <a:ext cx="190684" cy="18203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320"/>
          <p:cNvSpPr/>
          <p:nvPr/>
        </p:nvSpPr>
        <p:spPr>
          <a:xfrm rot="1735981">
            <a:off x="3826226" y="1442365"/>
            <a:ext cx="203906" cy="1946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99"/>
          <p:cNvSpPr txBox="1">
            <a:spLocks/>
          </p:cNvSpPr>
          <p:nvPr/>
        </p:nvSpPr>
        <p:spPr>
          <a:xfrm>
            <a:off x="4753592" y="3855496"/>
            <a:ext cx="3674099" cy="10712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Font typeface="Muli"/>
              <a:buNone/>
            </a:pPr>
            <a:endParaRPr lang="ru-RU" sz="1100" dirty="0" smtClean="0"/>
          </a:p>
          <a:p>
            <a:pPr>
              <a:spcBef>
                <a:spcPts val="0"/>
              </a:spcBef>
              <a:buFont typeface="Muli"/>
              <a:buNone/>
            </a:pPr>
            <a:r>
              <a:rPr lang="en-US" sz="1100" dirty="0" smtClean="0">
                <a:hlinkClick r:id="rId3"/>
              </a:rPr>
              <a:t>Kulikov.da@gmail.com</a:t>
            </a:r>
            <a:endParaRPr lang="en-US" sz="1100" dirty="0" smtClean="0"/>
          </a:p>
          <a:p>
            <a:pPr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buNone/>
            </a:pPr>
            <a:r>
              <a:rPr lang="ru-RU" sz="1100" dirty="0" smtClean="0"/>
              <a:t>+7-914-544-4407</a:t>
            </a:r>
            <a:endParaRPr lang="en-US" sz="1100" dirty="0" smtClean="0"/>
          </a:p>
          <a:p>
            <a:pPr>
              <a:spcBef>
                <a:spcPts val="0"/>
              </a:spcBef>
              <a:buNone/>
            </a:pPr>
            <a:endParaRPr lang="en-US" sz="1100" dirty="0" smtClean="0"/>
          </a:p>
          <a:p>
            <a:pPr>
              <a:spcBef>
                <a:spcPts val="0"/>
              </a:spcBef>
              <a:buNone/>
            </a:pPr>
            <a:r>
              <a:rPr lang="en-US" sz="1100" dirty="0" err="1" smtClean="0"/>
              <a:t>skypeoktagon</a:t>
            </a:r>
            <a:endParaRPr lang="ru-RU" sz="1100" dirty="0"/>
          </a:p>
          <a:p>
            <a:pPr>
              <a:spcBef>
                <a:spcPts val="0"/>
              </a:spcBef>
              <a:buFont typeface="Muli"/>
              <a:buNone/>
            </a:pPr>
            <a:endParaRPr lang="en" sz="11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8" y="4781315"/>
            <a:ext cx="190630" cy="19063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3" y="4427577"/>
            <a:ext cx="221299" cy="221299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3" y="4088633"/>
            <a:ext cx="221299" cy="22129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99709" y="3972581"/>
            <a:ext cx="2704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Дмитрий Куликов, </a:t>
            </a:r>
            <a:r>
              <a:rPr lang="ru-RU" dirty="0" smtClean="0">
                <a:solidFill>
                  <a:schemeClr val="bg2"/>
                </a:solidFill>
              </a:rPr>
              <a:t>директор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компании-оператора </a:t>
            </a:r>
            <a:r>
              <a:rPr lang="ru-RU" dirty="0">
                <a:solidFill>
                  <a:schemeClr val="bg2"/>
                </a:solidFill>
              </a:rPr>
              <a:t>бизнес-форумов в Хабаровске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ru-RU" dirty="0" smtClean="0">
                <a:solidFill>
                  <a:schemeClr val="bg2"/>
                </a:solidFill>
              </a:rPr>
              <a:t>ООО </a:t>
            </a:r>
            <a:r>
              <a:rPr lang="ru-RU" dirty="0">
                <a:solidFill>
                  <a:schemeClr val="bg2"/>
                </a:solidFill>
              </a:rPr>
              <a:t>«ИСОН»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2014575" y="1158435"/>
            <a:ext cx="5114700" cy="7345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1.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Предпосылки</a:t>
            </a:r>
            <a:endParaRPr lang="en" dirty="0"/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1"/>
          </p:nvPr>
        </p:nvSpPr>
        <p:spPr>
          <a:xfrm>
            <a:off x="1536192" y="1962230"/>
            <a:ext cx="608076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l">
              <a:buFont typeface="Arial" charset="0"/>
              <a:buChar char="•"/>
            </a:pPr>
            <a:r>
              <a:rPr lang="ru-RU" sz="1200" dirty="0" smtClean="0"/>
              <a:t>Рост привлекательности</a:t>
            </a:r>
            <a:r>
              <a:rPr lang="en-US" sz="1200" dirty="0" smtClean="0"/>
              <a:t> </a:t>
            </a:r>
            <a:r>
              <a:rPr lang="ru-RU" sz="1200" dirty="0" smtClean="0"/>
              <a:t>российских товаров, в </a:t>
            </a:r>
            <a:r>
              <a:rPr lang="ru-RU" sz="1200" smtClean="0"/>
              <a:t>связи низкой ценой в валюте</a:t>
            </a:r>
            <a:endParaRPr lang="ru-RU" sz="1200" dirty="0"/>
          </a:p>
          <a:p>
            <a:pPr marL="285750" lvl="0" indent="-285750" algn="l">
              <a:buFont typeface="Arial" charset="0"/>
              <a:buChar char="•"/>
            </a:pPr>
            <a:r>
              <a:rPr lang="ru-RU" sz="1200" dirty="0"/>
              <a:t>Слабая конкуренция на рынке Дальнего Востока, которую можно использовать для выхода даже малых и еще неопытных предпринимателей,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ru-RU" sz="1200" dirty="0"/>
              <a:t>Рост рынка внутреннего туризма,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ru-RU" sz="1200" dirty="0"/>
              <a:t>Близость огромного рынка АТР, в который Дальний Восток еще очень слабо включен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1" y="-19540"/>
            <a:ext cx="1043249" cy="103944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4114681"/>
            <a:ext cx="1031008" cy="1028819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4114680"/>
            <a:ext cx="1028819" cy="1028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-8912"/>
            <a:ext cx="1028820" cy="1028820"/>
          </a:xfrm>
          <a:prstGeom prst="rect">
            <a:avLst/>
          </a:prstGeom>
        </p:spPr>
      </p:pic>
      <p:grpSp>
        <p:nvGrpSpPr>
          <p:cNvPr id="8" name="Shape 511"/>
          <p:cNvGrpSpPr/>
          <p:nvPr/>
        </p:nvGrpSpPr>
        <p:grpSpPr>
          <a:xfrm>
            <a:off x="7303665" y="1312532"/>
            <a:ext cx="313287" cy="357074"/>
            <a:chOff x="4630125" y="278900"/>
            <a:chExt cx="400675" cy="456675"/>
          </a:xfrm>
        </p:grpSpPr>
        <p:sp>
          <p:nvSpPr>
            <p:cNvPr id="9" name="Shape 512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13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14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15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847"/>
          <p:cNvGrpSpPr/>
          <p:nvPr/>
        </p:nvGrpSpPr>
        <p:grpSpPr>
          <a:xfrm>
            <a:off x="3438389" y="340921"/>
            <a:ext cx="200909" cy="318526"/>
            <a:chOff x="6718575" y="2318625"/>
            <a:chExt cx="256950" cy="407375"/>
          </a:xfrm>
        </p:grpSpPr>
        <p:sp>
          <p:nvSpPr>
            <p:cNvPr id="14" name="Shape 8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8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8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690"/>
          <p:cNvGrpSpPr/>
          <p:nvPr/>
        </p:nvGrpSpPr>
        <p:grpSpPr>
          <a:xfrm>
            <a:off x="2378442" y="4483157"/>
            <a:ext cx="328515" cy="291863"/>
            <a:chOff x="5292575" y="3681900"/>
            <a:chExt cx="420150" cy="373275"/>
          </a:xfrm>
        </p:grpSpPr>
        <p:sp>
          <p:nvSpPr>
            <p:cNvPr id="23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2014575" y="1158435"/>
            <a:ext cx="5114700" cy="7345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/>
              <a:t>2</a:t>
            </a:r>
            <a:r>
              <a:rPr lang="en" dirty="0" smtClean="0"/>
              <a:t>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Задачи</a:t>
            </a:r>
            <a:endParaRPr lang="en" dirty="0"/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1"/>
          </p:nvPr>
        </p:nvSpPr>
        <p:spPr>
          <a:xfrm>
            <a:off x="1453896" y="1962230"/>
            <a:ext cx="6108191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charset="0"/>
              <a:buChar char="•"/>
            </a:pPr>
            <a:r>
              <a:rPr lang="ru-RU" sz="1200" dirty="0"/>
              <a:t>Стимулировать молодежь Дальнего начать заниматься своим бизнесом  на Дальнем Востоке,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200" dirty="0"/>
              <a:t>Показать молодежи возможности выхода на рынки АТР, установление связей с потенциальными партнерами в соседних странах,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200" dirty="0"/>
              <a:t>Базовое обучение для старта бизнесов, ориентированных на международную </a:t>
            </a:r>
            <a:r>
              <a:rPr lang="ru-RU" sz="1200" dirty="0" smtClean="0"/>
              <a:t>торговлю, </a:t>
            </a:r>
            <a:r>
              <a:rPr lang="ru-RU" sz="1200" dirty="0"/>
              <a:t>въездной </a:t>
            </a:r>
            <a:r>
              <a:rPr lang="ru-RU" sz="1200" dirty="0" smtClean="0"/>
              <a:t>туризм и </a:t>
            </a:r>
            <a:r>
              <a:rPr lang="en-US" sz="1200" dirty="0" smtClean="0"/>
              <a:t>IT</a:t>
            </a:r>
            <a:r>
              <a:rPr lang="ru-RU" sz="1200" dirty="0" smtClean="0"/>
              <a:t>-сферу</a:t>
            </a:r>
            <a:endParaRPr lang="ru-RU" sz="1200" dirty="0"/>
          </a:p>
          <a:p>
            <a:pPr marL="285750" lvl="0" indent="-285750" algn="just">
              <a:buFont typeface="Arial" charset="0"/>
              <a:buChar char="•"/>
            </a:pPr>
            <a:r>
              <a:rPr lang="ru-RU" sz="1200" dirty="0"/>
              <a:t>Презентация молодежных предприятий экспортной и туристической направленности иностранным партнерами.</a:t>
            </a:r>
          </a:p>
          <a:p>
            <a:pPr algn="just"/>
            <a:r>
              <a:rPr lang="ru-RU" sz="1200" dirty="0"/>
              <a:t> 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1" y="-19540"/>
            <a:ext cx="1043249" cy="103944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4114681"/>
            <a:ext cx="1031008" cy="1028819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4114680"/>
            <a:ext cx="1028819" cy="1028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-8912"/>
            <a:ext cx="1028820" cy="1028820"/>
          </a:xfrm>
          <a:prstGeom prst="rect">
            <a:avLst/>
          </a:prstGeom>
        </p:spPr>
      </p:pic>
      <p:grpSp>
        <p:nvGrpSpPr>
          <p:cNvPr id="8" name="Shape 769"/>
          <p:cNvGrpSpPr/>
          <p:nvPr/>
        </p:nvGrpSpPr>
        <p:grpSpPr>
          <a:xfrm>
            <a:off x="7201202" y="1203881"/>
            <a:ext cx="360885" cy="321849"/>
            <a:chOff x="3927500" y="301425"/>
            <a:chExt cx="461550" cy="411625"/>
          </a:xfrm>
        </p:grpSpPr>
        <p:sp>
          <p:nvSpPr>
            <p:cNvPr id="9" name="Shape 770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71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72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73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774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775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776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777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77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77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780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781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782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783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784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785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786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787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78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78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790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791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792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793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794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795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796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847"/>
          <p:cNvGrpSpPr/>
          <p:nvPr/>
        </p:nvGrpSpPr>
        <p:grpSpPr>
          <a:xfrm>
            <a:off x="1353441" y="340921"/>
            <a:ext cx="200909" cy="318526"/>
            <a:chOff x="6718575" y="2318625"/>
            <a:chExt cx="256950" cy="407375"/>
          </a:xfrm>
        </p:grpSpPr>
        <p:sp>
          <p:nvSpPr>
            <p:cNvPr id="37" name="Shape 8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8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8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8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690"/>
          <p:cNvGrpSpPr/>
          <p:nvPr/>
        </p:nvGrpSpPr>
        <p:grpSpPr>
          <a:xfrm>
            <a:off x="2304738" y="4483157"/>
            <a:ext cx="328515" cy="291863"/>
            <a:chOff x="5292575" y="3681900"/>
            <a:chExt cx="420150" cy="373275"/>
          </a:xfrm>
        </p:grpSpPr>
        <p:sp>
          <p:nvSpPr>
            <p:cNvPr id="46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082139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2014575" y="1158435"/>
            <a:ext cx="5114700" cy="7345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3</a:t>
            </a:r>
            <a:r>
              <a:rPr lang="en" dirty="0" smtClean="0"/>
              <a:t>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Целевая аудитория</a:t>
            </a:r>
            <a:endParaRPr lang="en" dirty="0"/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1"/>
          </p:nvPr>
        </p:nvSpPr>
        <p:spPr>
          <a:xfrm>
            <a:off x="1453896" y="1962230"/>
            <a:ext cx="6108191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>
              <a:buFont typeface="Arial" charset="0"/>
              <a:buChar char="•"/>
            </a:pPr>
            <a:r>
              <a:rPr lang="ru-RU" sz="1200" dirty="0" smtClean="0"/>
              <a:t>Российская молодежь до 35 лет, задумывающаяся о создании своего бизнеса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200" dirty="0" smtClean="0"/>
              <a:t>Российские предприниматели до 35 лет, желающие поделиться опытом с коллегами и получить полезную информацию для развития своего дела и выхода на новые рынки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200" dirty="0" smtClean="0"/>
              <a:t>Предприниматели стран АТР, заинтересованные в российском рынке сбыта и экспортных товарах/услугах из РФ</a:t>
            </a:r>
          </a:p>
          <a:p>
            <a:pPr marL="285750" lvl="0" indent="-285750" algn="just">
              <a:buFont typeface="Arial" charset="0"/>
              <a:buChar char="•"/>
            </a:pPr>
            <a:r>
              <a:rPr lang="ru-RU" sz="1200" dirty="0" smtClean="0"/>
              <a:t>Организации инфраструктуры поддержки малого бизнеса (бизнес-инкубаторы, венчурные инвесторы, бизнес-образование)</a:t>
            </a:r>
            <a:endParaRPr lang="ru-RU" sz="1200" dirty="0"/>
          </a:p>
          <a:p>
            <a:pPr algn="just"/>
            <a:r>
              <a:rPr lang="ru-RU" sz="1200" dirty="0"/>
              <a:t> 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1" y="-19540"/>
            <a:ext cx="1043249" cy="103944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4114681"/>
            <a:ext cx="1031008" cy="1028819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4114680"/>
            <a:ext cx="1028819" cy="1028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-8912"/>
            <a:ext cx="1028820" cy="1028820"/>
          </a:xfrm>
          <a:prstGeom prst="rect">
            <a:avLst/>
          </a:prstGeom>
        </p:spPr>
      </p:pic>
      <p:grpSp>
        <p:nvGrpSpPr>
          <p:cNvPr id="8" name="Shape 769"/>
          <p:cNvGrpSpPr/>
          <p:nvPr/>
        </p:nvGrpSpPr>
        <p:grpSpPr>
          <a:xfrm>
            <a:off x="7201202" y="1203881"/>
            <a:ext cx="360885" cy="321849"/>
            <a:chOff x="3927500" y="301425"/>
            <a:chExt cx="461550" cy="411625"/>
          </a:xfrm>
        </p:grpSpPr>
        <p:sp>
          <p:nvSpPr>
            <p:cNvPr id="9" name="Shape 770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71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772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773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774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775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776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777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77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77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780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781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782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783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784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785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786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787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78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78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790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791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792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793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794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795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796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847"/>
          <p:cNvGrpSpPr/>
          <p:nvPr/>
        </p:nvGrpSpPr>
        <p:grpSpPr>
          <a:xfrm>
            <a:off x="1353441" y="340921"/>
            <a:ext cx="200909" cy="318526"/>
            <a:chOff x="6718575" y="2318625"/>
            <a:chExt cx="256950" cy="407375"/>
          </a:xfrm>
        </p:grpSpPr>
        <p:sp>
          <p:nvSpPr>
            <p:cNvPr id="37" name="Shape 8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8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8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8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8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8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8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8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690"/>
          <p:cNvGrpSpPr/>
          <p:nvPr/>
        </p:nvGrpSpPr>
        <p:grpSpPr>
          <a:xfrm>
            <a:off x="2304738" y="4483157"/>
            <a:ext cx="328515" cy="291863"/>
            <a:chOff x="5292575" y="3681900"/>
            <a:chExt cx="420150" cy="373275"/>
          </a:xfrm>
        </p:grpSpPr>
        <p:sp>
          <p:nvSpPr>
            <p:cNvPr id="46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/>
          </p:nvPr>
        </p:nvSpPr>
        <p:spPr>
          <a:xfrm>
            <a:off x="2014575" y="1158435"/>
            <a:ext cx="5114700" cy="7345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4</a:t>
            </a:r>
            <a:r>
              <a:rPr lang="en" dirty="0" smtClean="0"/>
              <a:t>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Решение</a:t>
            </a:r>
            <a:endParaRPr lang="en" dirty="0"/>
          </a:p>
        </p:txBody>
      </p:sp>
      <p:sp>
        <p:nvSpPr>
          <p:cNvPr id="282" name="Shape 282"/>
          <p:cNvSpPr txBox="1">
            <a:spLocks noGrp="1"/>
          </p:cNvSpPr>
          <p:nvPr>
            <p:ph type="subTitle" idx="1"/>
          </p:nvPr>
        </p:nvSpPr>
        <p:spPr>
          <a:xfrm>
            <a:off x="1453896" y="1962230"/>
            <a:ext cx="6108191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-RU" sz="1200" dirty="0" smtClean="0"/>
              <a:t>Организация в </a:t>
            </a:r>
            <a:r>
              <a:rPr lang="ru-RU" sz="1200" dirty="0"/>
              <a:t>Хабаровске Международного Молодежного Бизнес Форума на 700 молодых предпринимателей с Дальнего Востока России и стран АТР, в рамках, которого пройдут образовательная программа по актуальным темам, организованы площадки для знакомства и презентаций проектов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1" y="-19540"/>
            <a:ext cx="1043249" cy="103944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4114681"/>
            <a:ext cx="1031008" cy="1028819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4114680"/>
            <a:ext cx="1028819" cy="10288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80" y="-8912"/>
            <a:ext cx="1028820" cy="1028820"/>
          </a:xfrm>
          <a:prstGeom prst="rect">
            <a:avLst/>
          </a:prstGeom>
        </p:spPr>
      </p:pic>
      <p:grpSp>
        <p:nvGrpSpPr>
          <p:cNvPr id="8" name="Shape 577"/>
          <p:cNvGrpSpPr/>
          <p:nvPr/>
        </p:nvGrpSpPr>
        <p:grpSpPr>
          <a:xfrm>
            <a:off x="7394975" y="1216197"/>
            <a:ext cx="334223" cy="350428"/>
            <a:chOff x="5961125" y="1623900"/>
            <a:chExt cx="427450" cy="448175"/>
          </a:xfrm>
        </p:grpSpPr>
        <p:sp>
          <p:nvSpPr>
            <p:cNvPr id="9" name="Shape 57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7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8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81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82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8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84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" name="Shape 847"/>
          <p:cNvGrpSpPr/>
          <p:nvPr/>
        </p:nvGrpSpPr>
        <p:grpSpPr>
          <a:xfrm>
            <a:off x="5202936" y="4745735"/>
            <a:ext cx="219456" cy="292609"/>
            <a:chOff x="6718575" y="2318625"/>
            <a:chExt cx="256950" cy="407375"/>
          </a:xfrm>
        </p:grpSpPr>
        <p:sp>
          <p:nvSpPr>
            <p:cNvPr id="17" name="Shape 8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5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5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5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5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85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85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" name="Shape 690"/>
          <p:cNvGrpSpPr/>
          <p:nvPr/>
        </p:nvGrpSpPr>
        <p:grpSpPr>
          <a:xfrm>
            <a:off x="1363458" y="302715"/>
            <a:ext cx="328515" cy="291863"/>
            <a:chOff x="5292575" y="3681900"/>
            <a:chExt cx="420150" cy="373275"/>
          </a:xfrm>
        </p:grpSpPr>
        <p:sp>
          <p:nvSpPr>
            <p:cNvPr id="26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637115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1380743" y="2093976"/>
            <a:ext cx="5568697" cy="2889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200" dirty="0" smtClean="0"/>
              <a:t>Встреча делегаций </a:t>
            </a:r>
            <a:r>
              <a:rPr lang="ru-RU" sz="1200" dirty="0"/>
              <a:t>и участников</a:t>
            </a:r>
            <a:br>
              <a:rPr lang="ru-RU" sz="1200" dirty="0"/>
            </a:br>
            <a:r>
              <a:rPr lang="ru-RU" sz="1200" dirty="0" smtClean="0"/>
              <a:t>Ознакомление </a:t>
            </a:r>
            <a:r>
              <a:rPr lang="ru-RU" sz="1200" dirty="0"/>
              <a:t>иностранных гостей с бизнес-инкубатором ТОГУ (выезд)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Презентация и защита проектов молодежного российско-китайского бизнес-инкубатора в ТОГУ</a:t>
            </a:r>
            <a:br>
              <a:rPr lang="ru-RU" sz="1200" dirty="0" smtClean="0"/>
            </a:br>
            <a:r>
              <a:rPr lang="ru-RU" sz="1200" dirty="0" smtClean="0"/>
              <a:t>Приветственный ужин с иностранными делегациями</a:t>
            </a:r>
            <a:endParaRPr lang="en" sz="1200" dirty="0"/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596541" y="89558"/>
            <a:ext cx="5421000" cy="7015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800" b="1" dirty="0" smtClean="0"/>
              <a:t>Предполагаемая программа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0743" y="1649766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</a:t>
            </a:r>
            <a:r>
              <a:rPr lang="ru-RU" sz="1800" b="1" dirty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ru-RU" sz="1800" b="1" dirty="0" smtClean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день, 30 сентября</a:t>
            </a:r>
            <a:endParaRPr lang="ru-RU" sz="1800" b="1" dirty="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6" name="Shape 690"/>
          <p:cNvGrpSpPr/>
          <p:nvPr/>
        </p:nvGrpSpPr>
        <p:grpSpPr>
          <a:xfrm>
            <a:off x="432269" y="1727235"/>
            <a:ext cx="328514" cy="291863"/>
            <a:chOff x="5292575" y="3681900"/>
            <a:chExt cx="420150" cy="373275"/>
          </a:xfrm>
        </p:grpSpPr>
        <p:sp>
          <p:nvSpPr>
            <p:cNvPr id="7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96"/>
            <p:cNvSpPr/>
            <p:nvPr/>
          </p:nvSpPr>
          <p:spPr>
            <a:xfrm>
              <a:off x="5380268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531"/>
          <p:cNvSpPr/>
          <p:nvPr/>
        </p:nvSpPr>
        <p:spPr>
          <a:xfrm>
            <a:off x="822460" y="1746763"/>
            <a:ext cx="325661" cy="292332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1380743" y="2093976"/>
            <a:ext cx="5568697" cy="28895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-RU" sz="1200" dirty="0" smtClean="0"/>
              <a:t>Большое </a:t>
            </a:r>
            <a:r>
              <a:rPr lang="ru-RU" sz="1200" dirty="0"/>
              <a:t>пленарное заседание в Городском дворце </a:t>
            </a:r>
            <a:r>
              <a:rPr lang="ru-RU" sz="1200" dirty="0" smtClean="0"/>
              <a:t>культуры</a:t>
            </a:r>
            <a:r>
              <a:rPr lang="en-US" sz="1200" dirty="0" smtClean="0"/>
              <a:t> (</a:t>
            </a:r>
            <a:r>
              <a:rPr lang="ru-RU" sz="1200" dirty="0" smtClean="0"/>
              <a:t>ГДК)</a:t>
            </a:r>
            <a:r>
              <a:rPr lang="en-US" sz="1200" dirty="0" smtClean="0"/>
              <a:t>, </a:t>
            </a:r>
            <a:r>
              <a:rPr lang="ru-RU" sz="1200" dirty="0" smtClean="0"/>
              <a:t>до </a:t>
            </a:r>
            <a:r>
              <a:rPr lang="ru-RU" sz="1200" dirty="0"/>
              <a:t>700 </a:t>
            </a:r>
            <a:r>
              <a:rPr lang="ru-RU" sz="1200" dirty="0" smtClean="0"/>
              <a:t>чел),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Презентации территорий опережающего развития </a:t>
            </a:r>
            <a:r>
              <a:rPr lang="ru-RU" sz="1200" dirty="0"/>
              <a:t>Дальнего Востока, которые </a:t>
            </a:r>
            <a:r>
              <a:rPr lang="ru-RU" sz="1200" dirty="0" smtClean="0"/>
              <a:t>могли </a:t>
            </a:r>
            <a:r>
              <a:rPr lang="ru-RU" sz="1200" dirty="0"/>
              <a:t>бы быть интересны малому и среднему бизнесу </a:t>
            </a:r>
            <a:r>
              <a:rPr lang="ru-RU" sz="1200" dirty="0" smtClean="0"/>
              <a:t>АТР (в ГДК)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Выставка </a:t>
            </a:r>
            <a:r>
              <a:rPr lang="ru-RU" sz="1200" dirty="0"/>
              <a:t>бизнесов молодых предпринимателей Дальнего Востока, имеющих экспортный </a:t>
            </a:r>
            <a:r>
              <a:rPr lang="ru-RU" sz="1200" dirty="0" smtClean="0"/>
              <a:t>потенциал,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Ознакомительная </a:t>
            </a:r>
            <a:r>
              <a:rPr lang="ru-RU" sz="1200" dirty="0"/>
              <a:t>экскурсия </a:t>
            </a:r>
            <a:r>
              <a:rPr lang="ru-RU" sz="1200" dirty="0" smtClean="0"/>
              <a:t>в индустриальные парки Хабаровска (Авангард и </a:t>
            </a:r>
            <a:r>
              <a:rPr lang="ru-RU" sz="1200" dirty="0" err="1" smtClean="0"/>
              <a:t>др</a:t>
            </a:r>
            <a:r>
              <a:rPr lang="ru-RU" sz="1200" dirty="0" smtClean="0"/>
              <a:t>), </a:t>
            </a:r>
            <a:r>
              <a:rPr lang="ru-RU" sz="1200" dirty="0"/>
              <a:t>интересные малому </a:t>
            </a:r>
            <a:r>
              <a:rPr lang="ru-RU" sz="1200" dirty="0" smtClean="0"/>
              <a:t>бизнесу и иностранцам (выезд)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 smtClean="0"/>
              <a:t>Обучение </a:t>
            </a:r>
            <a:r>
              <a:rPr lang="ru-RU" sz="1200" dirty="0"/>
              <a:t>иностранных гостей работе с инвестиционными порталами регионов Дальнего </a:t>
            </a:r>
            <a:r>
              <a:rPr lang="ru-RU" sz="1200" dirty="0" smtClean="0"/>
              <a:t>Востока (в ГДК)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 smtClean="0"/>
              <a:t>Блок </a:t>
            </a:r>
            <a:r>
              <a:rPr lang="ru-RU" sz="1200" dirty="0"/>
              <a:t>«Наставничество» знакомство состоявшихся бизнесменов с проектами малого </a:t>
            </a:r>
            <a:r>
              <a:rPr lang="ru-RU" sz="1200" dirty="0" smtClean="0"/>
              <a:t>бизнеса </a:t>
            </a:r>
            <a:r>
              <a:rPr lang="ru-RU" sz="1200" dirty="0"/>
              <a:t>(в ГДК)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 smtClean="0"/>
              <a:t>Культурно-развлекательная программа </a:t>
            </a:r>
            <a:endParaRPr lang="en" sz="1200" dirty="0"/>
          </a:p>
        </p:txBody>
      </p:sp>
      <p:sp>
        <p:nvSpPr>
          <p:cNvPr id="276" name="Shape 276"/>
          <p:cNvSpPr txBox="1">
            <a:spLocks noGrp="1"/>
          </p:cNvSpPr>
          <p:nvPr>
            <p:ph type="subTitle" idx="4294967295"/>
          </p:nvPr>
        </p:nvSpPr>
        <p:spPr>
          <a:xfrm>
            <a:off x="596541" y="89558"/>
            <a:ext cx="5421000" cy="7015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800" b="1" dirty="0" smtClean="0"/>
              <a:t>Предполагаемая программа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0743" y="1649766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 smtClean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</a:t>
            </a:r>
            <a:r>
              <a:rPr lang="en-US" sz="1800" b="1" dirty="0" smtClean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</a:t>
            </a:r>
            <a:r>
              <a:rPr lang="ru-RU" sz="1800" b="1" dirty="0" smtClean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 день, 1 октября</a:t>
            </a:r>
            <a:endParaRPr lang="ru-RU" sz="1800" b="1" dirty="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6" name="Shape 690"/>
          <p:cNvGrpSpPr/>
          <p:nvPr/>
        </p:nvGrpSpPr>
        <p:grpSpPr>
          <a:xfrm>
            <a:off x="432269" y="1727235"/>
            <a:ext cx="328514" cy="291863"/>
            <a:chOff x="5292575" y="3681900"/>
            <a:chExt cx="420150" cy="373275"/>
          </a:xfrm>
        </p:grpSpPr>
        <p:sp>
          <p:nvSpPr>
            <p:cNvPr id="7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96"/>
            <p:cNvSpPr/>
            <p:nvPr/>
          </p:nvSpPr>
          <p:spPr>
            <a:xfrm>
              <a:off x="5380268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531"/>
          <p:cNvSpPr/>
          <p:nvPr/>
        </p:nvSpPr>
        <p:spPr>
          <a:xfrm>
            <a:off x="822460" y="1746763"/>
            <a:ext cx="325661" cy="292332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60887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1380743" y="1069848"/>
            <a:ext cx="5843017" cy="36667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200" b="1" dirty="0" smtClean="0"/>
              <a:t>Образовательная </a:t>
            </a:r>
            <a:r>
              <a:rPr lang="ru-RU" sz="1200" b="1" dirty="0"/>
              <a:t>программа </a:t>
            </a:r>
            <a:r>
              <a:rPr lang="ru-RU" sz="1200" b="1" dirty="0" smtClean="0"/>
              <a:t> «Выход на внешние рынки»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-</a:t>
            </a:r>
            <a:r>
              <a:rPr lang="ru-RU" sz="1200" dirty="0"/>
              <a:t>  </a:t>
            </a:r>
            <a:r>
              <a:rPr lang="ru-RU" sz="1200" dirty="0" smtClean="0"/>
              <a:t>Семинар «Основы </a:t>
            </a:r>
            <a:r>
              <a:rPr lang="ru-RU" sz="1200" dirty="0"/>
              <a:t>организации внешнеторговой </a:t>
            </a:r>
            <a:r>
              <a:rPr lang="ru-RU" sz="1200" dirty="0" smtClean="0"/>
              <a:t>деятельности»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- Семинар «Основы работы поставщиков на площадках </a:t>
            </a:r>
            <a:r>
              <a:rPr lang="en-US" sz="1200" dirty="0" err="1" smtClean="0"/>
              <a:t>Alibaba</a:t>
            </a:r>
            <a:r>
              <a:rPr lang="en-US" sz="1200" dirty="0" smtClean="0"/>
              <a:t> </a:t>
            </a:r>
            <a:r>
              <a:rPr lang="ru-RU" sz="1200" dirty="0" smtClean="0"/>
              <a:t>и</a:t>
            </a:r>
            <a:r>
              <a:rPr lang="en-US" sz="1200" dirty="0" smtClean="0"/>
              <a:t> </a:t>
            </a:r>
            <a:r>
              <a:rPr lang="en-US" sz="1200" dirty="0" err="1" smtClean="0"/>
              <a:t>Aliexpress</a:t>
            </a:r>
            <a:r>
              <a:rPr lang="en-US" sz="1200" dirty="0" smtClean="0"/>
              <a:t> </a:t>
            </a:r>
            <a:r>
              <a:rPr lang="ru-RU" sz="1200" dirty="0" smtClean="0"/>
              <a:t>от </a:t>
            </a:r>
            <a:r>
              <a:rPr lang="ru-RU" sz="1200" dirty="0"/>
              <a:t>Института </a:t>
            </a:r>
            <a:r>
              <a:rPr lang="ru-RU" sz="1200" dirty="0" err="1" smtClean="0"/>
              <a:t>Alibaba</a:t>
            </a:r>
            <a:r>
              <a:rPr lang="ru-RU" sz="1200" dirty="0" smtClean="0"/>
              <a:t>» (Китай)</a:t>
            </a:r>
            <a:br>
              <a:rPr lang="ru-RU" sz="1200" dirty="0" smtClean="0"/>
            </a:br>
            <a:r>
              <a:rPr lang="ru-RU" sz="1200" dirty="0" smtClean="0"/>
              <a:t>- Круглый стол с докладами от экспертов и опытных участников рынка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 Образовательная программа  </a:t>
            </a:r>
            <a:r>
              <a:rPr lang="ru-RU" sz="1200" b="1" dirty="0" smtClean="0"/>
              <a:t>«Бизнес на рынке въездного туризма»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Семинар «Создание востребованного турпродукта»</a:t>
            </a:r>
            <a:br>
              <a:rPr lang="ru-RU" sz="1200" dirty="0" smtClean="0"/>
            </a:br>
            <a:r>
              <a:rPr lang="ru-RU" sz="1200" dirty="0"/>
              <a:t> - Круглый стол с докладами от экспертов и опытных участников рынка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 Образовательная программа </a:t>
            </a:r>
            <a:r>
              <a:rPr lang="ru-RU" sz="1200" b="1" dirty="0" smtClean="0"/>
              <a:t>«</a:t>
            </a:r>
            <a:r>
              <a:rPr lang="ru-RU" sz="1200" b="1" dirty="0" err="1" smtClean="0"/>
              <a:t>Стартапы</a:t>
            </a:r>
            <a:r>
              <a:rPr lang="ru-RU" sz="1200" b="1" dirty="0" smtClean="0"/>
              <a:t>, ориентированные на мировые рынки»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Семинар «Формы и методы поддержки предприятий малого и среднего бизнеса»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 - Круглый стол с докладами от экспертов и опытных участников </a:t>
            </a:r>
            <a:r>
              <a:rPr lang="ru-RU" sz="1200" dirty="0" smtClean="0"/>
              <a:t>рынка (Лизинг, </a:t>
            </a:r>
            <a:r>
              <a:rPr lang="ru-RU" sz="1200" dirty="0" err="1" smtClean="0"/>
              <a:t>краудфандинг</a:t>
            </a:r>
            <a:r>
              <a:rPr lang="ru-RU" sz="1200" dirty="0" smtClean="0"/>
              <a:t>, венчурное инвестирование и т.п.)</a:t>
            </a:r>
            <a:endParaRPr lang="en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0743" y="618208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 smtClean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</a:t>
            </a:r>
            <a:r>
              <a:rPr lang="en-US" sz="1800" b="1" dirty="0" smtClean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II</a:t>
            </a:r>
            <a:r>
              <a:rPr lang="ru-RU" sz="1800" b="1" dirty="0" smtClean="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 день, 2 октября</a:t>
            </a:r>
            <a:endParaRPr lang="ru-RU" sz="1800" b="1" dirty="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5" name="Shape 690"/>
          <p:cNvGrpSpPr/>
          <p:nvPr/>
        </p:nvGrpSpPr>
        <p:grpSpPr>
          <a:xfrm>
            <a:off x="432283" y="695677"/>
            <a:ext cx="328515" cy="291863"/>
            <a:chOff x="5292575" y="3681900"/>
            <a:chExt cx="420150" cy="373275"/>
          </a:xfrm>
        </p:grpSpPr>
        <p:sp>
          <p:nvSpPr>
            <p:cNvPr id="6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Shape 276"/>
          <p:cNvSpPr txBox="1">
            <a:spLocks/>
          </p:cNvSpPr>
          <p:nvPr/>
        </p:nvSpPr>
        <p:spPr>
          <a:xfrm>
            <a:off x="596541" y="89558"/>
            <a:ext cx="5421000" cy="701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Font typeface="Muli"/>
              <a:buNone/>
            </a:pPr>
            <a:r>
              <a:rPr lang="ru-RU" sz="2800" b="1" smtClean="0"/>
              <a:t>Предполагаемая программа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96727699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 idx="4294967295"/>
          </p:nvPr>
        </p:nvSpPr>
        <p:spPr>
          <a:xfrm>
            <a:off x="1380743" y="695677"/>
            <a:ext cx="5843017" cy="40409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800" dirty="0"/>
              <a:t>Спикеры Японского центра (экспорт и туризм), Токио, Япония</a:t>
            </a:r>
            <a:br>
              <a:rPr lang="ru-RU" sz="800" dirty="0"/>
            </a:br>
            <a:r>
              <a:rPr lang="ru-RU" sz="800" dirty="0"/>
              <a:t>Спикеры </a:t>
            </a:r>
            <a:r>
              <a:rPr lang="ru-RU" sz="800" dirty="0" smtClean="0"/>
              <a:t>Университета </a:t>
            </a:r>
            <a:r>
              <a:rPr lang="en-US" sz="800" dirty="0" smtClean="0"/>
              <a:t>Ali Baba</a:t>
            </a:r>
            <a:r>
              <a:rPr lang="ru-RU" sz="800" dirty="0" smtClean="0"/>
              <a:t>(электронная </a:t>
            </a:r>
            <a:r>
              <a:rPr lang="ru-RU" sz="800" dirty="0"/>
              <a:t>торговля), Пекин, Китай</a:t>
            </a:r>
            <a:br>
              <a:rPr lang="ru-RU" sz="800" dirty="0"/>
            </a:br>
            <a:r>
              <a:rPr lang="ru-RU" sz="800" dirty="0"/>
              <a:t>Директор Бизнес-инкубатора Харбина (о возможности участия российского бизнеса), Китай</a:t>
            </a:r>
            <a:br>
              <a:rPr lang="ru-RU" sz="800" dirty="0"/>
            </a:br>
            <a:r>
              <a:rPr lang="ru-RU" sz="800" dirty="0" smtClean="0"/>
              <a:t>Представители </a:t>
            </a:r>
            <a:r>
              <a:rPr lang="ru-RU" sz="800" dirty="0"/>
              <a:t>магазинов беспошлинной торговли и экспортных компаний в </a:t>
            </a:r>
            <a:r>
              <a:rPr lang="ru-RU" sz="800" dirty="0" smtClean="0"/>
              <a:t>Китае: </a:t>
            </a:r>
            <a:r>
              <a:rPr lang="ru-RU" sz="800" dirty="0" err="1" smtClean="0"/>
              <a:t>Фуюань</a:t>
            </a:r>
            <a:r>
              <a:rPr lang="ru-RU" sz="800" dirty="0"/>
              <a:t>, </a:t>
            </a:r>
            <a:r>
              <a:rPr lang="ru-RU" sz="800" dirty="0" err="1"/>
              <a:t>Хэйхэ</a:t>
            </a:r>
            <a:r>
              <a:rPr lang="ru-RU" sz="800" dirty="0"/>
              <a:t>, </a:t>
            </a:r>
            <a:r>
              <a:rPr lang="ru-RU" sz="800" dirty="0" err="1"/>
              <a:t>Жоахе</a:t>
            </a:r>
            <a:r>
              <a:rPr lang="ru-RU" sz="800" dirty="0"/>
              <a:t>, </a:t>
            </a:r>
            <a:r>
              <a:rPr lang="ru-RU" sz="800" dirty="0" err="1" smtClean="0"/>
              <a:t>Суйфэньхе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Представитель </a:t>
            </a:r>
            <a:r>
              <a:rPr lang="de-DE" sz="800" dirty="0" err="1" smtClean="0"/>
              <a:t>Российско-китайская</a:t>
            </a:r>
            <a:r>
              <a:rPr lang="de-DE" sz="800" dirty="0" smtClean="0"/>
              <a:t> </a:t>
            </a:r>
            <a:r>
              <a:rPr lang="de-DE" sz="800" dirty="0" err="1"/>
              <a:t>тогровая</a:t>
            </a:r>
            <a:r>
              <a:rPr lang="de-DE" sz="800" dirty="0"/>
              <a:t> </a:t>
            </a:r>
            <a:r>
              <a:rPr lang="de-DE" sz="800" dirty="0" err="1"/>
              <a:t>площадка</a:t>
            </a:r>
            <a:r>
              <a:rPr lang="de-DE" sz="800" dirty="0"/>
              <a:t> DAKAITAOWA.COM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Андрей </a:t>
            </a:r>
            <a:r>
              <a:rPr lang="ru-RU" sz="800" dirty="0"/>
              <a:t>Чурилов </a:t>
            </a:r>
            <a:r>
              <a:rPr lang="ru-RU" sz="800" dirty="0" smtClean="0"/>
              <a:t>– Зам генерального директора, </a:t>
            </a:r>
            <a:r>
              <a:rPr lang="ru-RU" sz="800" dirty="0"/>
              <a:t>японская компания «HOKKAIDO CORPORATION» </a:t>
            </a:r>
            <a:r>
              <a:rPr lang="de-DE" sz="800" dirty="0"/>
              <a:t/>
            </a:r>
            <a:br>
              <a:rPr lang="de-DE" sz="800" dirty="0"/>
            </a:br>
            <a:r>
              <a:rPr lang="ru-RU" sz="800" dirty="0"/>
              <a:t>Вадим </a:t>
            </a:r>
            <a:r>
              <a:rPr lang="ru-RU" sz="800" dirty="0" err="1" smtClean="0"/>
              <a:t>Тылик</a:t>
            </a:r>
            <a:r>
              <a:rPr lang="ru-RU" sz="800" dirty="0" smtClean="0"/>
              <a:t>  </a:t>
            </a:r>
            <a:r>
              <a:rPr lang="en-US" sz="800" dirty="0" smtClean="0"/>
              <a:t>RMAA Group</a:t>
            </a:r>
            <a:r>
              <a:rPr lang="ru-RU" sz="800" dirty="0" smtClean="0"/>
              <a:t> </a:t>
            </a:r>
            <a:r>
              <a:rPr lang="ru-RU" sz="800" dirty="0"/>
              <a:t>- маркетинговая поддержка экспорта в Азию </a:t>
            </a:r>
            <a:br>
              <a:rPr lang="ru-RU" sz="800" dirty="0"/>
            </a:br>
            <a:r>
              <a:rPr lang="ru-RU" sz="800" dirty="0"/>
              <a:t>Кирилл Потапенко, Тихоокеанское туристическое бюро, Владивосток - коллективное продвижение в Азии ДВ регионов как </a:t>
            </a:r>
            <a:r>
              <a:rPr lang="ru-RU" sz="800" dirty="0" err="1"/>
              <a:t>турнаправления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Геннадий Редько </a:t>
            </a:r>
            <a:r>
              <a:rPr lang="ru-RU" sz="800" dirty="0" err="1" smtClean="0"/>
              <a:t>Mail</a:t>
            </a:r>
            <a:r>
              <a:rPr lang="en-US" sz="800" dirty="0" smtClean="0"/>
              <a:t>.</a:t>
            </a:r>
            <a:r>
              <a:rPr lang="ru-RU" sz="800" dirty="0" err="1" smtClean="0"/>
              <a:t>Ru</a:t>
            </a:r>
            <a:r>
              <a:rPr lang="ru-RU" sz="800" dirty="0" smtClean="0"/>
              <a:t> </a:t>
            </a:r>
            <a:r>
              <a:rPr lang="ru-RU" sz="800" dirty="0" err="1"/>
              <a:t>Group</a:t>
            </a:r>
            <a:r>
              <a:rPr lang="ru-RU" sz="800" dirty="0"/>
              <a:t> - маркетинговая поддержка азиатского импорта в Россию</a:t>
            </a:r>
            <a:br>
              <a:rPr lang="ru-RU" sz="800" dirty="0"/>
            </a:br>
            <a:r>
              <a:rPr lang="ru-RU" sz="800" dirty="0" smtClean="0"/>
              <a:t>Денис </a:t>
            </a:r>
            <a:r>
              <a:rPr lang="ru-RU" sz="800" dirty="0" err="1" smtClean="0"/>
              <a:t>Грось</a:t>
            </a:r>
            <a:r>
              <a:rPr lang="ru-RU" sz="800" dirty="0" smtClean="0"/>
              <a:t>, Индустриальный </a:t>
            </a:r>
            <a:r>
              <a:rPr lang="ru-RU" sz="800" dirty="0"/>
              <a:t>парк «Авангард» </a:t>
            </a:r>
            <a:br>
              <a:rPr lang="ru-RU" sz="800" dirty="0"/>
            </a:br>
            <a:r>
              <a:rPr lang="ru-RU" sz="800" dirty="0" smtClean="0"/>
              <a:t>Константин </a:t>
            </a:r>
            <a:r>
              <a:rPr lang="ru-RU" sz="800" dirty="0" err="1"/>
              <a:t>Богданенко</a:t>
            </a:r>
            <a:r>
              <a:rPr lang="ru-RU" sz="800" dirty="0"/>
              <a:t> - DNS, Проект «Энергия участия», Школа робототехники Владивосток</a:t>
            </a:r>
            <a:br>
              <a:rPr lang="ru-RU" sz="800" dirty="0"/>
            </a:br>
            <a:r>
              <a:rPr lang="ru-RU" sz="800" dirty="0"/>
              <a:t>Бизнес-инкубатор ТОГУ «Ева»</a:t>
            </a:r>
            <a:br>
              <a:rPr lang="ru-RU" sz="800" dirty="0"/>
            </a:br>
            <a:r>
              <a:rPr lang="ru-RU" sz="800" dirty="0" smtClean="0"/>
              <a:t>Представитель Центр </a:t>
            </a:r>
            <a:r>
              <a:rPr lang="ru-RU" sz="800" dirty="0"/>
              <a:t>поддержки и развития экспорта Хабаровского края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> Представитель </a:t>
            </a:r>
            <a:r>
              <a:rPr lang="ru-RU" sz="800" dirty="0" smtClean="0"/>
              <a:t>Агентства содействия инвесторам и разработчикам, Хабаровск</a:t>
            </a:r>
            <a:br>
              <a:rPr lang="ru-RU" sz="800" dirty="0" smtClean="0"/>
            </a:br>
            <a:r>
              <a:rPr lang="ru-RU" sz="800" dirty="0" smtClean="0"/>
              <a:t>Представитель Фонда поддержки малого бизнеса Хабаровск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Дальневосточное агентство содействия инновациям</a:t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Туризм</a:t>
            </a:r>
            <a:r>
              <a:rPr lang="ru-RU" sz="800" dirty="0" smtClean="0"/>
              <a:t>:</a:t>
            </a:r>
            <a:br>
              <a:rPr lang="ru-RU" sz="800" dirty="0" smtClean="0"/>
            </a:br>
            <a:r>
              <a:rPr lang="ru-RU" sz="800" dirty="0" smtClean="0"/>
              <a:t>Представитель </a:t>
            </a:r>
            <a:r>
              <a:rPr lang="ru-RU" sz="800" dirty="0" err="1"/>
              <a:t>Rusapai</a:t>
            </a:r>
            <a:r>
              <a:rPr lang="ru-RU" sz="800" dirty="0"/>
              <a:t>, Владивосток - маркетинговая поддержка экспорта в Азию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Виталий Язвенко – проект «Карта маршрутов выходного дня вокруг Хабаровска»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Елена Сенотрусова «Ветер перемен» - </a:t>
            </a:r>
            <a:r>
              <a:rPr lang="ru-RU" sz="800" dirty="0" err="1"/>
              <a:t>экотуры</a:t>
            </a:r>
            <a:r>
              <a:rPr lang="ru-RU" sz="800" dirty="0"/>
              <a:t> по Хабаровскому краю - опыт создания </a:t>
            </a:r>
            <a:r>
              <a:rPr lang="ru-RU" sz="800" dirty="0" err="1"/>
              <a:t>экотуров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Людмила </a:t>
            </a:r>
            <a:r>
              <a:rPr lang="ru-RU" sz="800" dirty="0"/>
              <a:t>Сафонова, </a:t>
            </a:r>
            <a:r>
              <a:rPr lang="ru-RU" sz="800" dirty="0" smtClean="0"/>
              <a:t>«</a:t>
            </a:r>
            <a:r>
              <a:rPr lang="ru-RU" sz="800" dirty="0"/>
              <a:t>Современные практики организации экскурсионной деятельности</a:t>
            </a:r>
            <a:r>
              <a:rPr lang="ru-RU" sz="800" dirty="0" smtClean="0"/>
              <a:t>» </a:t>
            </a:r>
            <a:r>
              <a:rPr lang="ru-RU" sz="800" dirty="0"/>
              <a:t>г. </a:t>
            </a:r>
            <a:r>
              <a:rPr lang="ru-RU" sz="800" dirty="0" smtClean="0"/>
              <a:t>Екатеринбург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ru-RU" sz="800" dirty="0"/>
              <a:t>Дмитрий Богданчиков - опыт участия в международных старт-ап </a:t>
            </a:r>
            <a:r>
              <a:rPr lang="ru-RU" sz="800" dirty="0" smtClean="0"/>
              <a:t>проектах (2 действующих проекта)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Илья Амирханов - опыт вывода хабаровского мороженого на азиатские </a:t>
            </a:r>
            <a:r>
              <a:rPr lang="ru-RU" sz="800" dirty="0" smtClean="0"/>
              <a:t>рынки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>Никита </a:t>
            </a:r>
            <a:r>
              <a:rPr lang="ru-RU" sz="800" dirty="0"/>
              <a:t>Михалев </a:t>
            </a:r>
            <a:r>
              <a:rPr lang="ru-RU" sz="800" dirty="0" smtClean="0"/>
              <a:t>- переработка </a:t>
            </a:r>
            <a:r>
              <a:rPr lang="ru-RU" sz="800" dirty="0"/>
              <a:t>мусора и продажа его </a:t>
            </a:r>
            <a:r>
              <a:rPr lang="ru-RU" sz="800" dirty="0" smtClean="0"/>
              <a:t>в КНР, Хабаровск</a:t>
            </a:r>
            <a:br>
              <a:rPr lang="ru-RU" sz="800" dirty="0" smtClean="0"/>
            </a:br>
            <a:r>
              <a:rPr lang="ru-RU" sz="800" dirty="0" smtClean="0"/>
              <a:t>Дарья </a:t>
            </a:r>
            <a:r>
              <a:rPr lang="ru-RU" sz="800" dirty="0" err="1" smtClean="0"/>
              <a:t>Бусева</a:t>
            </a:r>
            <a:r>
              <a:rPr lang="ru-RU" sz="800" dirty="0" smtClean="0"/>
              <a:t>, пошив рюкзаков и сумок на инвестиции собранные через </a:t>
            </a:r>
            <a:r>
              <a:rPr lang="ru-RU" sz="800" dirty="0" err="1" smtClean="0"/>
              <a:t>краудфандинговую</a:t>
            </a:r>
            <a:r>
              <a:rPr lang="ru-RU" sz="800" dirty="0" smtClean="0"/>
              <a:t> платформу </a:t>
            </a:r>
            <a:r>
              <a:rPr lang="en-US" sz="800" dirty="0" err="1" smtClean="0"/>
              <a:t>Boomstarter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ru-RU" sz="800" dirty="0" smtClean="0"/>
              <a:t>Представитель платформы </a:t>
            </a:r>
            <a:r>
              <a:rPr lang="en-US" sz="800" dirty="0" err="1" smtClean="0"/>
              <a:t>Boomstarter</a:t>
            </a:r>
            <a:r>
              <a:rPr lang="ru-RU" sz="800" dirty="0" smtClean="0"/>
              <a:t>, Москва</a:t>
            </a:r>
            <a:br>
              <a:rPr lang="ru-RU" sz="800" dirty="0" smtClean="0"/>
            </a:br>
            <a:r>
              <a:rPr lang="ru-RU" sz="800" dirty="0" smtClean="0"/>
              <a:t>Сеть парикмахерских </a:t>
            </a:r>
            <a:r>
              <a:rPr lang="en-US" sz="800" dirty="0" smtClean="0"/>
              <a:t>FIRMA – </a:t>
            </a:r>
            <a:r>
              <a:rPr lang="ru-RU" sz="800" dirty="0" smtClean="0"/>
              <a:t>проект успешной франшизы из Владивостока</a:t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endParaRPr lang="pt-BR" sz="800" dirty="0">
              <a:hlinkClick r:id="rId3"/>
            </a:endParaRPr>
          </a:p>
        </p:txBody>
      </p:sp>
      <p:grpSp>
        <p:nvGrpSpPr>
          <p:cNvPr id="5" name="Shape 690"/>
          <p:cNvGrpSpPr/>
          <p:nvPr/>
        </p:nvGrpSpPr>
        <p:grpSpPr>
          <a:xfrm>
            <a:off x="432283" y="695677"/>
            <a:ext cx="328515" cy="291863"/>
            <a:chOff x="5292575" y="3681900"/>
            <a:chExt cx="420150" cy="373275"/>
          </a:xfrm>
        </p:grpSpPr>
        <p:sp>
          <p:nvSpPr>
            <p:cNvPr id="6" name="Shape 69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69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9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69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9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69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9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Shape 276"/>
          <p:cNvSpPr txBox="1">
            <a:spLocks/>
          </p:cNvSpPr>
          <p:nvPr/>
        </p:nvSpPr>
        <p:spPr>
          <a:xfrm>
            <a:off x="596541" y="89558"/>
            <a:ext cx="5421000" cy="701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EDBE0"/>
              </a:buClr>
              <a:buSzPct val="1000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D778A"/>
              </a:buClr>
              <a:buSzPct val="100000"/>
              <a:buFont typeface="Muli"/>
              <a:buNone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Font typeface="Muli"/>
              <a:buNone/>
            </a:pPr>
            <a:r>
              <a:rPr lang="ru-RU" sz="2800" b="1" dirty="0" smtClean="0"/>
              <a:t>Ожидаемые эксперты</a:t>
            </a:r>
          </a:p>
        </p:txBody>
      </p:sp>
    </p:spTree>
    <p:extLst>
      <p:ext uri="{BB962C8B-B14F-4D97-AF65-F5344CB8AC3E}">
        <p14:creationId xmlns:p14="http://schemas.microsoft.com/office/powerpoint/2010/main" val="89655163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459</Words>
  <Application>Microsoft Macintosh PowerPoint</Application>
  <PresentationFormat>Экран (16:9)</PresentationFormat>
  <Paragraphs>64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Arvo</vt:lpstr>
      <vt:lpstr>Muli</vt:lpstr>
      <vt:lpstr>Arial</vt:lpstr>
      <vt:lpstr>Titania template</vt:lpstr>
      <vt:lpstr>Международный молодежный  бизнес форум стран АТР Хабаровск, 30 сентября-2 октября 2016</vt:lpstr>
      <vt:lpstr>1. Предпосылки</vt:lpstr>
      <vt:lpstr>2. Задачи</vt:lpstr>
      <vt:lpstr>3. Целевая аудитория</vt:lpstr>
      <vt:lpstr>4. Решение</vt:lpstr>
      <vt:lpstr>Встреча делегаций и участников Ознакомление иностранных гостей с бизнес-инкубатором ТОГУ (выезд)  Презентация и защита проектов молодежного российско-китайского бизнес-инкубатора в ТОГУ Приветственный ужин с иностранными делегациями</vt:lpstr>
      <vt:lpstr>Большое пленарное заседание в Городском дворце культуры (ГДК), до 700 чел), Презентации территорий опережающего развития Дальнего Востока, которые могли бы быть интересны малому и среднему бизнесу АТР (в ГДК) Выставка бизнесов молодых предпринимателей Дальнего Востока, имеющих экспортный потенциал, Ознакомительная экскурсия в индустриальные парки Хабаровска (Авангард и др), интересные малому бизнесу и иностранцам (выезд) Обучение иностранных гостей работе с инвестиционными порталами регионов Дальнего Востока (в ГДК) Блок «Наставничество» знакомство состоявшихся бизнесменов с проектами малого бизнеса (в ГДК)  Культурно-развлекательная программа </vt:lpstr>
      <vt:lpstr>Образовательная программа  «Выход на внешние рынки» -  Семинар «Основы организации внешнеторговой деятельности» - Семинар «Основы работы поставщиков на площадках Alibaba и Aliexpress от Института Alibaba» (Китай) - Круглый стол с докладами от экспертов и опытных участников рынка    Образовательная программа  «Бизнес на рынке въездного туризма» - Семинар «Создание востребованного турпродукта»  - Круглый стол с докладами от экспертов и опытных участников рынка     Образовательная программа «Стартапы, ориентированные на мировые рынки» - Семинар «Формы и методы поддержки предприятий малого и среднего бизнеса»  - Круглый стол с докладами от экспертов и опытных участников рынка (Лизинг, краудфандинг, венчурное инвестирование и т.п.)</vt:lpstr>
      <vt:lpstr>Спикеры Японского центра (экспорт и туризм), Токио, Япония Спикеры Университета Ali Baba(электронная торговля), Пекин, Китай Директор Бизнес-инкубатора Харбина (о возможности участия российского бизнеса), Китай Представители магазинов беспошлинной торговли и экспортных компаний в Китае: Фуюань, Хэйхэ, Жоахе, Суйфэньхе Представитель Российско-китайская тогровая площадка DAKAITAOWA.COM  Андрей Чурилов – Зам генерального директора, японская компания «HOKKAIDO CORPORATION»  Вадим Тылик  RMAA Group - маркетинговая поддержка экспорта в Азию  Кирилл Потапенко, Тихоокеанское туристическое бюро, Владивосток - коллективное продвижение в Азии ДВ регионов как турнаправления Геннадий Редько Mail.Ru Group - маркетинговая поддержка азиатского импорта в Россию Денис Грось, Индустриальный парк «Авангард»  Константин Богданенко - DNS, Проект «Энергия участия», Школа робототехники Владивосток Бизнес-инкубатор ТОГУ «Ева» Представитель Центр поддержки и развития экспорта Хабаровского края   Представитель Агентства содействия инвесторам и разработчикам, Хабаровск Представитель Фонда поддержки малого бизнеса Хабаровск Дальневосточное агентство содействия инновациям  Туризм: Представитель Rusapai, Владивосток - маркетинговая поддержка экспорта в Азию  Виталий Язвенко – проект «Карта маршрутов выходного дня вокруг Хабаровска» Елена Сенотрусова «Ветер перемен» - экотуры по Хабаровскому краю - опыт создания экотуров Людмила Сафонова, «Современные практики организации экскурсионной деятельности» г. Екатеринбург  Дмитрий Богданчиков - опыт участия в международных старт-ап проектах (2 действующих проекта) Илья Амирханов - опыт вывода хабаровского мороженого на азиатские рынки Никита Михалев - переработка мусора и продажа его в КНР, Хабаровск Дарья Бусева, пошив рюкзаков и сумок на инвестиции собранные через краудфандинговую платформу Boomstarter Представитель платформы Boomstarter, Москва Сеть парикмахерских FIRMA – проект успешной франшизы из Владивостока    </vt:lpstr>
      <vt:lpstr>Министерство экономического развития и инвестиций Хабаровского края Министерство инвестиционной, земельно-имущественной политики Хабаровского края  Руководитель Агентства инвестиций и развития Хабаровского края  Краевой центр содействия предпринимательству Представитель Центр поддержки и развития экспорта Хабаровского края   Представитель Агентства содействия инвесторам и разработчикам, Хабаровск Представитель Фонда поддержки малого бизнеса Хабаровск Дальневосточное агентство содействия инновациям   Представители министерств и агентств по привлечению инвестиций в других регионах Дальнего Востока    Акунин Виктор. Руководитель Приморского отделения Всероссийской Общественной Организации Инвестиционная Россия. Организация работает с 2014 года.  Рассказать о том как использовать нашу платформу, возможно подписать соглашение о информационном партнерстве. investros.ru Бизнес-инкубатор Якутии Наталия Суслова. Руководитель Хабаровского отделения Всероссийской Общественной Организации Инвестиционная Россия.  Евгений Колесов. Эксперт по Китаю  </vt:lpstr>
      <vt:lpstr>5. Предыдущий опыт подобных мероприятий</vt:lpstr>
      <vt:lpstr>Презентация PowerPoint</vt:lpstr>
      <vt:lpstr>Презентация PowerPoint</vt:lpstr>
      <vt:lpstr>Презентация PowerPoint</vt:lpstr>
      <vt:lpstr>Из отзывов о форуме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молодежный  бизнес форум стран АТР Хабаровск, 2016</dc:title>
  <cp:lastModifiedBy>Пользователь Microsoft Office</cp:lastModifiedBy>
  <cp:revision>42</cp:revision>
  <dcterms:modified xsi:type="dcterms:W3CDTF">2016-08-02T03:32:27Z</dcterms:modified>
</cp:coreProperties>
</file>